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86" r:id="rId3"/>
    <p:sldId id="289" r:id="rId4"/>
    <p:sldId id="291" r:id="rId5"/>
    <p:sldId id="290" r:id="rId6"/>
    <p:sldId id="258" r:id="rId7"/>
    <p:sldId id="259" r:id="rId8"/>
    <p:sldId id="260" r:id="rId9"/>
    <p:sldId id="294" r:id="rId10"/>
    <p:sldId id="295" r:id="rId11"/>
    <p:sldId id="292" r:id="rId12"/>
    <p:sldId id="293" r:id="rId13"/>
    <p:sldId id="298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97" r:id="rId26"/>
    <p:sldId id="274" r:id="rId27"/>
    <p:sldId id="296" r:id="rId28"/>
    <p:sldId id="288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65" autoAdjust="0"/>
    <p:restoredTop sz="86199" autoAdjust="0"/>
  </p:normalViewPr>
  <p:slideViewPr>
    <p:cSldViewPr>
      <p:cViewPr>
        <p:scale>
          <a:sx n="80" d="100"/>
          <a:sy n="80" d="100"/>
        </p:scale>
        <p:origin x="-1531" y="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53D1C9-6091-4916-821F-283F2DEB5248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38C897-BB6B-4E27-A69D-137B31A6F0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8C897-BB6B-4E27-A69D-137B31A6F037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«Призеры Республиканского конкурса Безопасное колесо-2025»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8C897-BB6B-4E27-A69D-137B31A6F037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8C897-BB6B-4E27-A69D-137B31A6F037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71200-3F2F-4AB2-BCA9-FE83D254AFFA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CEE6-ABFC-4707-93CD-34B8A71AF7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71200-3F2F-4AB2-BCA9-FE83D254AFFA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CEE6-ABFC-4707-93CD-34B8A71AF7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71200-3F2F-4AB2-BCA9-FE83D254AFFA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CEE6-ABFC-4707-93CD-34B8A71AF7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71200-3F2F-4AB2-BCA9-FE83D254AFFA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CEE6-ABFC-4707-93CD-34B8A71AF7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71200-3F2F-4AB2-BCA9-FE83D254AFFA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CEE6-ABFC-4707-93CD-34B8A71AF7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71200-3F2F-4AB2-BCA9-FE83D254AFFA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CEE6-ABFC-4707-93CD-34B8A71AF7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71200-3F2F-4AB2-BCA9-FE83D254AFFA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CEE6-ABFC-4707-93CD-34B8A71AF7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71200-3F2F-4AB2-BCA9-FE83D254AFFA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CEE6-ABFC-4707-93CD-34B8A71AF7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71200-3F2F-4AB2-BCA9-FE83D254AFFA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CEE6-ABFC-4707-93CD-34B8A71AF7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71200-3F2F-4AB2-BCA9-FE83D254AFFA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CEE6-ABFC-4707-93CD-34B8A71AF7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71200-3F2F-4AB2-BCA9-FE83D254AFFA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CEE6-ABFC-4707-93CD-34B8A71AF7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71200-3F2F-4AB2-BCA9-FE83D254AFFA}" type="datetimeFigureOut">
              <a:rPr lang="ru-RU" smtClean="0"/>
              <a:pPr/>
              <a:t>30.03.2026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7CEE6-ABFC-4707-93CD-34B8A71AF7A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49A5~1\AppData\Local\Temp\Rar$DIa4792.45348\1711539959545.jpg" TargetMode="External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10" Type="http://schemas.openxmlformats.org/officeDocument/2006/relationships/image" Target="../media/image66.jpeg"/><Relationship Id="rId4" Type="http://schemas.openxmlformats.org/officeDocument/2006/relationships/image" Target="../media/image60.jpeg"/><Relationship Id="rId9" Type="http://schemas.openxmlformats.org/officeDocument/2006/relationships/image" Target="../media/image6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tatar.ru/alkeevo/n-alkeevo/sch/page5783890.htm" TargetMode="External"/><Relationship Id="rId2" Type="http://schemas.openxmlformats.org/officeDocument/2006/relationships/hyperlink" Target="https://vk.ru/wall-216704434_1849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428596" y="1"/>
            <a:ext cx="8572528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/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   «</a:t>
            </a:r>
            <a:r>
              <a:rPr lang="ru-RU" sz="3200" b="1" dirty="0">
                <a:solidFill>
                  <a:srgbClr val="FF0000"/>
                </a:solidFill>
              </a:rPr>
              <a:t>Лучший руководитель отряда </a:t>
            </a:r>
            <a:r>
              <a:rPr lang="ru-RU" sz="3200" b="1" dirty="0" smtClean="0">
                <a:solidFill>
                  <a:srgbClr val="FF0000"/>
                </a:solidFill>
              </a:rPr>
              <a:t>ЮИД»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МБОУ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Rounded MT Bold"/>
                <a:ea typeface="Times New Roman" pitchFamily="18" charset="0"/>
                <a:cs typeface="Calibri" pitchFamily="34" charset="0"/>
              </a:rPr>
              <a:t> «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Нижнеалькеевская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Rounded MT Bold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СОШ»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Rounded MT Bold"/>
                <a:ea typeface="Times New Roman" pitchFamily="18" charset="0"/>
                <a:cs typeface="Calibri" pitchFamily="34" charset="0"/>
              </a:rPr>
              <a:t>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Алькеевского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Rounded MT Bold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мунициального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Rounded MT Bold"/>
                <a:ea typeface="Times New Roman" pitchFamily="18" charset="0"/>
                <a:cs typeface="Calibri" pitchFamily="34" charset="0"/>
              </a:rPr>
              <a:t>  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района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Rounded MT Bold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Республики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Rounded MT Bold"/>
                <a:ea typeface="Times New Roman" pitchFamily="18" charset="0"/>
                <a:cs typeface="Calibri" pitchFamily="34" charset="0"/>
              </a:rPr>
              <a:t>         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Татарстан</a:t>
            </a:r>
            <a:r>
              <a:rPr kumimoji="0" lang="ru-RU" sz="26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Rounded MT Bold"/>
                <a:ea typeface="Times New Roman" pitchFamily="18" charset="0"/>
                <a:cs typeface="Calibri" pitchFamily="34" charset="0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руководитель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Rounded MT Bold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отряда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Rounded MT Bold"/>
                <a:ea typeface="Times New Roman" pitchFamily="18" charset="0"/>
                <a:cs typeface="Calibri" pitchFamily="34" charset="0"/>
              </a:rPr>
              <a:t>: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Билалов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Rounded MT Bold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Рафас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Rounded MT Bold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ru-RU" sz="2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Абрарович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46" name="AutoShape 2" descr="https://edu.tatar.ru/upload/anketas/3432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https://edu.tatar.ru/upload/anketas/3432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50" name="AutoShape 6" descr="https://edu.tatar.ru/upload/anketas/3432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52" name="AutoShape 8" descr="https://edu.tatar.ru/upload/anketas/3432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9874" name="Picture 2" descr="C:\Users\49A5~1\AppData\Local\Temp\Rar$DIa9852.10401\1737786885996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633518" y="2285992"/>
            <a:ext cx="4510482" cy="3962045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isometricOffAxis2Lef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2" descr="C:\Users\Рафас Билалов\Desktop\IMG_20251222_0902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285992"/>
            <a:ext cx="4119266" cy="4070266"/>
          </a:xfrm>
          <a:prstGeom prst="round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isometricOffAxis1Right"/>
            <a:lightRig rig="threePt" dir="t"/>
          </a:scene3d>
        </p:spPr>
      </p:pic>
      <p:pic>
        <p:nvPicPr>
          <p:cNvPr id="9" name="Picture 2" descr="C:\Users\49A5~1\AppData\Local\Temp\Rar$DIa9852.10401\1737786885996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633518" y="2357430"/>
            <a:ext cx="4510482" cy="3962045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isometricOffAxis2Lef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C:\Users\49A5~1\AppData\Local\Temp\Rar$DIa9320.34599\IMG_20250819_1231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0926" y="500043"/>
            <a:ext cx="3030942" cy="3088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79876" name="Picture 4" descr="C:\Users\49A5~1\AppData\Local\Temp\Rar$DIa9320.691\IMG_20250819_1237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9559" y="500042"/>
            <a:ext cx="4109433" cy="30820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79878" name="Picture 6" descr="C:\Users\49A5~1\AppData\Local\Temp\Rar$DIa9320.7199\IMG_20250819_0908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0732" y="3689272"/>
            <a:ext cx="3881466" cy="2911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C:\Users\49A5~1\AppData\Local\Temp\Rar$DIa2852.38613\IMG_20251120_1021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42852"/>
            <a:ext cx="3905277" cy="2928958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  <a:softEdge rad="12700"/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2228" name="Picture 4" descr="C:\Users\49A5~1\AppData\Local\Temp\Rar$DIa2852.109\IMG_20251120_1021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78571"/>
            <a:ext cx="3857652" cy="2893239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2230" name="Picture 6" descr="C:\Users\49A5~1\AppData\Local\Temp\Rar$DIa2852.13977\IMG_20251120_1022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429000"/>
            <a:ext cx="4095778" cy="3071834"/>
          </a:xfrm>
          <a:prstGeom prst="ellipse">
            <a:avLst/>
          </a:prstGeom>
          <a:ln w="63500" cap="rnd">
            <a:solidFill>
              <a:srgbClr val="92D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2232" name="Picture 8" descr="C:\Users\49A5~1\AppData\Local\Temp\Rar$DIa2852.21369\IMG_20251120_1022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3429000"/>
            <a:ext cx="4143404" cy="3107552"/>
          </a:xfrm>
          <a:prstGeom prst="ellipse">
            <a:avLst/>
          </a:prstGeom>
          <a:ln w="63500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C:\Users\49A5~1\AppData\Local\Temp\Rar$DIa2852.30502\IMG_20251120_1023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3000396" cy="400052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7830" name="Picture 6" descr="C:\Users\49A5~1\AppData\Local\Temp\Rar$DIa2852.36391\IMG_20251120_1024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214290"/>
            <a:ext cx="5143536" cy="385765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928662" y="4500570"/>
            <a:ext cx="6929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Победители и призеры Республиканской Интернет Олимпиады на знание правил безопасного поведения на дорогах  организованной на  портале безопасности дорожного движения «САКЛА». Ноябрь 2025 год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Рафас Билалов\Desktop\IMG_20250523_10393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85794"/>
            <a:ext cx="4714908" cy="37862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  <a:scene3d>
            <a:camera prst="perspectiveContrastingRightFacing"/>
            <a:lightRig rig="threePt" dir="t"/>
          </a:scene3d>
        </p:spPr>
      </p:pic>
      <p:pic>
        <p:nvPicPr>
          <p:cNvPr id="7" name="Рисунок 6" descr="C:\Users\49A5~1\AppData\Local\Temp\Rar$DRa6916.11151\IMG_20250523_10583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928670"/>
            <a:ext cx="4214842" cy="37147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  <a:scene3d>
            <a:camera prst="perspectiveHeroicExtremeLeftFacing"/>
            <a:lightRig rig="threePt" dir="t"/>
          </a:scene3d>
        </p:spPr>
      </p:pic>
      <p:sp>
        <p:nvSpPr>
          <p:cNvPr id="11" name="TextBox 10"/>
          <p:cNvSpPr txBox="1"/>
          <p:nvPr/>
        </p:nvSpPr>
        <p:spPr>
          <a:xfrm>
            <a:off x="1142976" y="5357826"/>
            <a:ext cx="69294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Призеры Республиканского конкурса «Безопасное колесо-2025» г. Нижнекамск 24.05.2025 год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3000364" y="0"/>
            <a:ext cx="364333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Информационная деятельность.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8" name="Рисунок 1" descr="image0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57166"/>
            <a:ext cx="3382963" cy="2500330"/>
          </a:xfrm>
          <a:prstGeom prst="ellipse">
            <a:avLst/>
          </a:prstGeom>
          <a:ln w="63500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3500430" y="357167"/>
            <a:ext cx="550072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«</a:t>
            </a:r>
            <a:r>
              <a:rPr lang="ru-RU" sz="1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Нижнеалькеевская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средняя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общеобразовательная школа»;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Директор школы- </a:t>
            </a:r>
            <a:r>
              <a:rPr lang="ru-RU" sz="14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Гайнутдинова</a:t>
            </a:r>
            <a:r>
              <a:rPr lang="ru-RU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Венера </a:t>
            </a:r>
            <a:r>
              <a:rPr lang="ru-RU" sz="14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Сайдутиновна</a:t>
            </a:r>
            <a:r>
              <a:rPr lang="ru-RU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Место расположения: РТ, </a:t>
            </a:r>
            <a:r>
              <a:rPr lang="ru-RU" sz="14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Алькеевский</a:t>
            </a:r>
            <a:r>
              <a:rPr lang="ru-RU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муниципальный р-н, </a:t>
            </a:r>
            <a:endParaRPr lang="en-US" sz="1400" b="1" i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 Нижнее </a:t>
            </a:r>
            <a:r>
              <a:rPr lang="ru-RU" sz="14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Алькеево</a:t>
            </a:r>
            <a:r>
              <a:rPr lang="ru-RU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ул. Школьная, д.23 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Год открытия: 1982г.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Телефон6 8(846) 77-2-00; 77-2-70.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Электронный адрес:</a:t>
            </a:r>
            <a:r>
              <a:rPr lang="en-US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Sna</a:t>
            </a:r>
            <a:r>
              <a:rPr lang="ru-RU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en-US" sz="14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Alk</a:t>
            </a:r>
            <a:r>
              <a:rPr lang="ru-RU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@</a:t>
            </a:r>
            <a:r>
              <a:rPr lang="en-US" sz="14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edu</a:t>
            </a:r>
            <a:r>
              <a:rPr lang="ru-RU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en-US" sz="14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tatar</a:t>
            </a:r>
            <a:r>
              <a:rPr lang="ru-RU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en-US" sz="1400" b="1" i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ru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Количество детей – 83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Количество детей, охваченных изучением ПДД - 75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357158" y="2857496"/>
            <a:ext cx="8501122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Вопрос детского дорожно-транспортного травматизма на сегодняшний день остаётся одним из самых важных. Это обусловлено трагической статистикой.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 по профилактике дорожно-транспортного травматизма в МБОУ «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Нижнеалькеевская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СОШ» строится согласно утверждённому плану на учебный год.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кабинете ОБЖ имеются в наличии электронные версии программ и фильмов по ПДД.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протяжении учебного года ведётся информационно-разъяснительная работа с родителями, примером этому могут быть проведённые родительские собрания «Безопасный маршрут школьника», «Дорога в школу и домой», «Вы, ребёнок, транспорт и дорога».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428596" y="4572008"/>
            <a:ext cx="835824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школе действует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ЮИДовское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движение. Отряд ЮИД создан в 2002г. Отряд насчитывает 10 человек. Руководит отрядом  ЮИД,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Билалов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Р.А.Традиционно учебный год для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ЮИДовцев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начинается с торжественного посвящения в члены ЮИД . На празднике все ЮИД овцы принимают клятву изучать правила дорожного движения, учиться методам оказания первой медицинской помощи, заниматься массово-разъяснительной работой по пропаганде ПДД. На каждый учебный год составляется программа работы отряда ЮИД.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Организация дежурств у школы, выявление юных правонарушителей правил перехода, проведение игр «Подружись со светофором», праздников «Посвящение в пешеходы», «Красный, жёлтый, зелёный», выступления на общешкольных мероприятиях – таков далеко не полный перечень работ отряда.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1" descr="image0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244" y="509566"/>
            <a:ext cx="3382963" cy="2500330"/>
          </a:xfrm>
          <a:prstGeom prst="ellipse">
            <a:avLst/>
          </a:prstGeom>
          <a:ln w="63500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85720" y="0"/>
            <a:ext cx="8358246" cy="547842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Традиционные мероприятия проводимые отрядами ЮИД: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Организация экскурсий на пешеходный переход «Моя дорога в школу», отработка безопасного маршрута «Дом- Школа- Дом»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Викторина по ПДД «Дорожные знаки», «Горят светофоры»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Организация экскурсий на пешеходный переход «Особенности перехода дороги в зимнее время»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Игра- аттракцион «Внимание, пешеход!»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Конкурс чтецов и частушек по ПДД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Конкурс плакатов и аппликаций по ПДД 2-9 классы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Конкурс на лучшее изготовление дорожных знаков «Путешествие в Страну Дорожных знаков»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Организация подвижных игр по ПДД 1-5 классы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Проведение тестов по ПДД (1-9 классы)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Членами отряда ЮИД являются учащиеся 3-6 классов. Отряд ЮИД имеет свою структуру, название, девиз, песню.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уходом на каникулы «Светофор» выпускает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листовки-обращение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 безопасности во время каникул.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весенне-летний период происходит наибольшее число дорожно-транспортных происшествий с участием велосипедистов. В связи с этим ежегодно в мае проводится неделя безопасности, где для учащихся 3-6-х классов проводятся соревнования «Безопасное колесо», которые способствуют: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изучению и закреплению ПДД;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закреплению навыков вождения велосипеда;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изучению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велотехники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Соревнования состоят из нескольких этапов: это и знание ПДД, и оказание первой медицинской помощи. Рейтинг популярности школьных дел показывает, что данные мероприятия являются для ребят одними из самых значимых и интересных.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357158" y="0"/>
            <a:ext cx="8215370" cy="677108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 время работы летнего оздоровительного лагеря «Солнышко» работа отряда ЮИД продолжает свою работу. Проводятся игры на площадках, беседы о правилах дорожного движения, помогают воспитателям в проведении экскурсий и походов.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Обучение детей ПДД отряд ЮИД школы осуществляют в комплексе всего учебно-воспитательного процесса. Проводятся плановые недели и месячники по правилам ДД. Так, в сентябре 2024 г. прошла акция   « Внимание, дорога!», во время которой была проведена встреча с инспектором ГИБДД  и работниками полиции, прошли практические занятия с учащимися начальных классов  и детского сада «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Чулпан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Большой популярностью пользуется в школе объединение дополнительного образования «Безопасное колесо», которая выступает перед учащимися школы, дошкольными учреждениями, а также готовит программы для выступления перед каникулами, выступает в каникулярное время в пришкольном лагере «Солнышко», и районном лагере «Дубки».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Данное объединение постоянный участник  победитель и призер Республиканского конкурса «Безопасное колесо». Вот некоторые результаты команды ЮИД нашей школы: 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2004г. – Абсолютные победители конкурса «Безопасное колесо» среди     сельских  районов;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2008г. –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место в общем зачете среди 59 команд;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2012г. – Х место  в общем зачете среди 58 команд;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Результат последних конкурсов: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2016год- г. Набережные Челны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место на станции №5 «ОБЖ»;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Билалов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Рафас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Абрарович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руководитель отряда ЮИД-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место в конкурсе среди педагогов на лучшее знание Правил дорожного движения в рамках республиканского конкурса «Безопасное колесо».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2017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год- г. Набережные Челны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	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место на станции №3 «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Автогородок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Х- место  в общем зачете среди 58 команд;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endParaRPr lang="ru-RU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endParaRPr lang="ru-RU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357158" y="5715016"/>
            <a:ext cx="835824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Билалов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Рафас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Абрарович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руководитель отряда ЮИД-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место в конкурсе среди педагогов на лучшее знание Правил дорожного движения в рамках республиканского конкурса «Безопасное колесо».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357158" y="0"/>
            <a:ext cx="850112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2018 год - г. Набережные Челны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Билалов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Рафас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Абрарович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руководитель отряда ЮИД-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место в конкурсе среди педагогов на лучшее «знание Правил дорожного движения» и «Знание основ оказания первой помощи» в рамках республиканского конкурса «Безопасное колесо».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2019 год- г. Набережные Челны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85721" y="0"/>
            <a:ext cx="8501122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endParaRPr lang="ru-RU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endParaRPr lang="ru-RU" sz="14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–место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Бубикова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Эльвина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станции№4 «Фигурное вождение на велосипеде»;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	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–место Рахимов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Риназ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станции №4 «Фигурное вождение на велосипеде»;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IV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-место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Билалов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Разиль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станции №4 «Фигурное вождение на велосипеде»;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–место Рахимов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Риназ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станции №4 «Знатоки ПДД»;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Х - место Рахимов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Риназ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личном зачете по итогам республиканского конкурса ЮИД «Безопасное колесо»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2020 год – г. Чистополь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–место команда ЮИД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Алькеевского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района в зональном этапе республиканского конкурса  ЮИД «Безопасное колесо»-2020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–место Губайдуллина Дина занявшая в личном зачете в зональном этапе республиканского конкурса  ЮИД «Безопасное колесо»-2020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–место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Билалов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Рафас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Абрарович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занявшая  в зональном этапе республиканского конкурса  ЮИД «Безопасное колесо»-2020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2021год – г. Казань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Команда ЮИД - за активное участие республиканском конкурсе  ЮИД «Безопасное колесо»-2021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–место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Билалов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Рафас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Абрарович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республиканском конкурсе «Лучший отряд юных инспекторов движения по итогам 2020-2021 учебного года и лучший руководитель»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357158" y="5000636"/>
            <a:ext cx="8429684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2023год – г. Нижнекамск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место на станции №5 «ОБЖ»;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–место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Шайхутдинова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Аделя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станции №4 «Фигурное вождение на велосипеде»;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–место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Нигматзанов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Нияз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станции №4 «Фигурное вождение на велосипеде»;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 –место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Билалов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Рафас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Абрарович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республиканском конкурсе «Лучший отряд юных инспекторов движения по итогам 2022-2023 учебного года»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906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52"/>
            <a:ext cx="871543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2024год – г. Нижнекамск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 Х–место </a:t>
            </a:r>
            <a:r>
              <a:rPr lang="ru-RU" sz="1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Шайхутдинова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Аделя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станции №4 «Фигурное вождение на велосипеде»;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 Х</a:t>
            </a:r>
            <a:r>
              <a:rPr lang="en-US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–место </a:t>
            </a:r>
            <a:r>
              <a:rPr lang="ru-RU" sz="1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Халиуллин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Рузиль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станции №1 «Знатоки ПДД»;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</a:t>
            </a:r>
            <a:r>
              <a:rPr lang="en-US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VII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–место </a:t>
            </a:r>
            <a:r>
              <a:rPr lang="ru-RU" sz="1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Халиуллин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Рузиль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станции №2 «Оказание первой медицинской помощи»;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</a:t>
            </a:r>
            <a:r>
              <a:rPr lang="en-US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IV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–место </a:t>
            </a:r>
            <a:r>
              <a:rPr lang="ru-RU" sz="1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Гиниятов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Раяз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станции №2 «Оказание первой медицинской помощи»;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</a:t>
            </a:r>
            <a:r>
              <a:rPr lang="en-US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–место </a:t>
            </a:r>
            <a:r>
              <a:rPr lang="ru-RU" sz="1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Билалов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Рафас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Абрарович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«По знанию основ оказания первой помощи» в Республиканском конкурсе ЮИД «Безопасное колесо».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785926"/>
            <a:ext cx="864399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2025год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г.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Нижнекамск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en-US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 –место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команда ЮИД 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Алькеевского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района  на станции №2 «Оказания первой             медицинской помощи» ;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</a:t>
            </a:r>
            <a:r>
              <a:rPr lang="en-US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VII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–место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команда ЮИД 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Алькеевского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района  на станции №4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«Фигурное вождение на велосипеде»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428596" y="0"/>
            <a:ext cx="842968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Пропагандистская деятельность.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В течение года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Юидовцы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занимались активной пропагандой дорожного движения среди детей и подростков и предупреждением ДДТ. Члены отряда использовали различные формы работы театральное представление «Зеленый, Красный, Желтый», соревнование «Я, мой друг велосипед», выпуск материалов «Дорожная азбука», проведение листовок для обучающихся и их родителей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0" y="26130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4991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2467" name="Picture 3" descr="C:\Users\Рафас Билалов\Desktop\фото\2022 Безопасное колесо\DSC009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4071942"/>
            <a:ext cx="3336574" cy="22210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62468" name="Picture 4" descr="C:\Users\Рафас Билалов\Desktop\фото\2022 Безопасное колесо\DSC009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428736"/>
            <a:ext cx="3255755" cy="2167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62469" name="Picture 5" descr="C:\Users\Рафас Билалов\Desktop\фото\2022 Безопасное колесо\DSC0098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1428736"/>
            <a:ext cx="3357263" cy="22348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62470" name="Picture 6" descr="C:\Users\Рафас Билалов\Desktop\фото\2022 Безопасное колесо\DSC0098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4071942"/>
            <a:ext cx="3255108" cy="2214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44" y="571474"/>
          <a:ext cx="4357719" cy="5851572"/>
        </p:xfrm>
        <a:graphic>
          <a:graphicData uri="http://schemas.openxmlformats.org/drawingml/2006/table">
            <a:tbl>
              <a:tblPr/>
              <a:tblGrid>
                <a:gridCol w="443158"/>
                <a:gridCol w="1846491"/>
                <a:gridCol w="1255614"/>
                <a:gridCol w="812456"/>
              </a:tblGrid>
              <a:tr h="9525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Ф.И. участника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Год рождения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2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Халиуллин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Р.Р.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10.10.2013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2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Шайхутдинова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А.И.</a:t>
                      </a:r>
                      <a:endParaRPr lang="ru-RU" sz="1400" dirty="0" smtClean="0"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27.03.2013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8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Нигматзанова</a:t>
                      </a:r>
                      <a:r>
                        <a:rPr lang="ru-RU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 А. А.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23.05.2013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2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4.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Фасхутдинова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Л.А.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21.04.2013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2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5.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Гиниятов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Р. И.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02.08.2014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2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6.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Закиров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К.М.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22.05.2012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2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7.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Хамитов </a:t>
                      </a: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Р. Л.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02.10.2012</a:t>
                      </a:r>
                      <a:endParaRPr lang="ru-RU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2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8.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Низамов Н.И.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24.03.2014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2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9.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Латфулин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А. А.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18.08.2014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62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10.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Хаметзянова</a:t>
                      </a: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З.М.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06.03.2014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0"/>
            <a:ext cx="4357686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39913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39913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Список отряда ЮИД «Светофор».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39913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5778" name="Picture 2" descr="C:\Users\Рафас Билалов\Desktop\лист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571480"/>
            <a:ext cx="4214842" cy="58213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14282" y="285728"/>
            <a:ext cx="8715436" cy="227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Шефская деятельность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Члены отряда с большим удовольствием занимаются с шефской деятельностью, которая выступает перед учащимися школы, дошкольными учреждениями, а также готовят программы для выступления перед каникулами, выступает в каникулярное время в пришкольном лагере «Солнышко» и районном лагере «Дубки».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Учитывая особую значимость работы в данном направлении, и то обстоятельство что детский сад является самой первой ступенью в системе непрерывного образования, особое внимание уделяется обучению детей правилам дорожного движения.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Хочется надеяться, что работа в данном направлении принесет в будущем хорошие плоды, и знания, полученные детьми, помогут им избегать неприятностей на дороге.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 flipH="1">
            <a:off x="3000364" y="2928934"/>
            <a:ext cx="300039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Выступление в детском саду «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Чулпан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с. Нижнее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Алькеево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»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Алькеевский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МР</a:t>
            </a: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457200" y="5959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-500098" y="2714620"/>
            <a:ext cx="6463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91" name="Rectangle 11"/>
          <p:cNvSpPr>
            <a:spLocks noChangeArrowheads="1"/>
          </p:cNvSpPr>
          <p:nvPr/>
        </p:nvSpPr>
        <p:spPr bwMode="auto">
          <a:xfrm>
            <a:off x="-785850" y="5429264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220" name="Picture 4" descr="IMG_20260318_08554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285720" y="2714620"/>
            <a:ext cx="2400300" cy="17986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  <a:scene3d>
            <a:camera prst="perspectiveContrastingRightFacing"/>
            <a:lightRig rig="threePt" dir="t"/>
          </a:scene3d>
        </p:spPr>
      </p:pic>
      <p:pic>
        <p:nvPicPr>
          <p:cNvPr id="9223" name="Picture 7" descr="IMG_20260318_08565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2407904"/>
            <a:ext cx="2357454" cy="17624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  <a:scene3d>
            <a:camera prst="perspectiveHeroicExtremeLeftFacing"/>
            <a:lightRig rig="threePt" dir="t"/>
          </a:scene3d>
        </p:spPr>
      </p:pic>
      <p:pic>
        <p:nvPicPr>
          <p:cNvPr id="9224" name="Picture 8" descr="IMG_20260318_08595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714883"/>
            <a:ext cx="2417766" cy="18157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  <a:scene3d>
            <a:camera prst="perspectiveContrastingRightFacing"/>
            <a:lightRig rig="threePt" dir="t"/>
          </a:scene3d>
        </p:spPr>
      </p:pic>
      <p:pic>
        <p:nvPicPr>
          <p:cNvPr id="9225" name="Picture 9" descr="IMG_20260318_0904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12" y="4643446"/>
            <a:ext cx="2708446" cy="20362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  <a:scene3d>
            <a:camera prst="perspectiveHeroicExtremeLeftFacing"/>
            <a:lightRig rig="threePt" dir="t"/>
          </a:scene3d>
        </p:spPr>
      </p:pic>
      <p:pic>
        <p:nvPicPr>
          <p:cNvPr id="9226" name="Picture 10" descr="C:\Users\49A5~1\AppData\Local\Temp\Rar$DRa14280.15715\IMG_20260318_09043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86049" y="4143380"/>
            <a:ext cx="3333741" cy="25003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85720" y="0"/>
            <a:ext cx="857256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Патрульная деятельность.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Отряд ЮИД свою работу ведет в тесном контакте с работниками ГИБДД, родителями, постоянно совершенствуя формы и методы изучения. Здесь необходимо отметить, что каждый делает свое дело.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Юидовцы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обучают безопасному поведению на дорогах; ГАИ контролирует организацию обучения детей, выявляет условия и причины детского дорожно-транспортного травматизма, разрабатывает и принимает конкретные меры по их устранению, изучает дорожные условия, обеспечивающие безопасность детей. Поэтому руководитель отряда является главным образом носителем теоретических знаний в безопасности дорожного движения, а сотрудник ГАИ - носителем практических умений. И здесь необходимо умение взаимодействовать, дополняя друг друга, потому что цель у тех и других одна - обеспечить безопасность детей на дорогах.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2560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0" y="464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0" y="628652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Акция «Безопасный пешеход» в селе Нижнее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Алькеево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Алькеевского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МР РТ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Сентябрь 2025 года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4" descr="C:\Users\Рафас Билалов\Desktop\IMG_20240906_0841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21075" y="11715808"/>
            <a:ext cx="2158923" cy="1619192"/>
          </a:xfrm>
          <a:prstGeom prst="rect">
            <a:avLst/>
          </a:prstGeom>
          <a:noFill/>
        </p:spPr>
      </p:pic>
      <p:pic>
        <p:nvPicPr>
          <p:cNvPr id="58370" name="Picture 2" descr="C:\Users\49A5~1\AppData\Local\Temp\Rar$DIa2224.30846\IMG_20230906_1134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214554"/>
            <a:ext cx="3143272" cy="18752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58372" name="Picture 4" descr="C:\Users\49A5~1\AppData\Local\Temp\Rar$DIa2224.39915\IMG_20230906_1135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071678"/>
            <a:ext cx="3143272" cy="1928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58374" name="Picture 6" descr="C:\Users\49A5~1\AppData\Local\Temp\Rar$DIa2224.44353\IMG_20230906_1135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48" y="4214818"/>
            <a:ext cx="3143272" cy="2000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58376" name="Picture 8" descr="C:\Users\49A5~1\AppData\Local\Temp\Rar$DIa2224.1685\IMG_20230906_11361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3504" y="4209044"/>
            <a:ext cx="3357586" cy="21250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49A5~1\AppData\Local\Temp\Rar$DIa4792.45348\1711539959545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2571736" y="3071810"/>
            <a:ext cx="3901054" cy="2928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30257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2285984" y="5929330"/>
            <a:ext cx="5929354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Мероприятия посвященной ко Дню Памяти Жертв ДТП.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 Нижнее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Алькеево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12.11.2025 г.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7345" name="Picture 1" descr="C:\Users\Рафас Билалов\Desktop\IMG_20251219_094450_0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142852"/>
            <a:ext cx="3619525" cy="27146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57346" name="Picture 2" descr="C:\Users\Рафас Билалов\Desktop\IMG_20251219_094500_5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4942" y="214290"/>
            <a:ext cx="3619526" cy="27146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DSC010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51314" y="3714752"/>
            <a:ext cx="4008508" cy="29225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17410" name="Picture 2" descr="DSC0303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034" y="714356"/>
            <a:ext cx="4320028" cy="2857520"/>
          </a:xfrm>
          <a:prstGeom prst="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perspectiveContrastingRightFacing"/>
            <a:lightRig rig="threePt" dir="t"/>
          </a:scene3d>
        </p:spPr>
      </p:pic>
      <p:pic>
        <p:nvPicPr>
          <p:cNvPr id="17409" name="Picture 1" descr="IMG-20210324-WA000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500042"/>
            <a:ext cx="4000618" cy="29995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  <a:scene3d>
            <a:camera prst="perspectiveHeroicExtremeLeftFacing"/>
            <a:lightRig rig="threePt" dir="t"/>
          </a:scene3d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</a:t>
            </a:r>
            <a:endParaRPr kumimoji="0" lang="ru-RU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0" y="28797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0" y="55546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428596" y="0"/>
            <a:ext cx="80010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03413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Сотрудник ГИБДД и юные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Юидовцы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 время патрулирование в селе Нижнее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Алькеево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Алькеевского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МР.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714348" y="0"/>
            <a:ext cx="80724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03413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03413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428596" y="0"/>
            <a:ext cx="828680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03413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10171" y="142852"/>
            <a:ext cx="21236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Наши достижения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4274" name="Picture 2" descr="C:\Users\49A5~1\AppData\Local\Temp\Rar$DIa9172.28579\17557670202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36004720" y="34682026"/>
            <a:ext cx="2461086" cy="3281448"/>
          </a:xfrm>
          <a:prstGeom prst="rect">
            <a:avLst/>
          </a:prstGeom>
          <a:noFill/>
        </p:spPr>
      </p:pic>
      <p:pic>
        <p:nvPicPr>
          <p:cNvPr id="13" name="Picture 2" descr="C:\Users\49A5~1\AppData\Local\Temp\Rar$DIa9172.28579\17557670202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5415356" y="35433224"/>
            <a:ext cx="1335938" cy="1781250"/>
          </a:xfrm>
          <a:prstGeom prst="rect">
            <a:avLst/>
          </a:prstGeom>
          <a:noFill/>
        </p:spPr>
      </p:pic>
      <p:pic>
        <p:nvPicPr>
          <p:cNvPr id="54276" name="Picture 4" descr="C:\Users\Рафас Билалов\Desktop\17557670202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255019"/>
            <a:ext cx="2286016" cy="30480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4277" name="Picture 5" descr="C:\Users\Рафас Билалов\Desktop\17557670070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4953000" y="-9271000"/>
            <a:ext cx="2700000" cy="3600000"/>
          </a:xfrm>
          <a:prstGeom prst="rect">
            <a:avLst/>
          </a:prstGeom>
          <a:noFill/>
        </p:spPr>
      </p:pic>
      <p:pic>
        <p:nvPicPr>
          <p:cNvPr id="9" name="Picture 5" descr="C:\Users\Рафас Билалов\Desktop\17557670070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4800600" y="-9118600"/>
            <a:ext cx="2700000" cy="3600000"/>
          </a:xfrm>
          <a:prstGeom prst="rect">
            <a:avLst/>
          </a:prstGeom>
          <a:noFill/>
        </p:spPr>
      </p:pic>
      <p:pic>
        <p:nvPicPr>
          <p:cNvPr id="10" name="Picture 5" descr="C:\Users\Рафас Билалов\Desktop\175576700703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86116" y="500042"/>
            <a:ext cx="2428892" cy="29527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5298" name="Picture 2" descr="C:\Users\Рафас Билалов\Desktop\2025-12-20_00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44" y="3500438"/>
            <a:ext cx="2428892" cy="31120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2226" name="Picture 2" descr="C:\Users\Рафас Билалов\Desktop\2025-12-22_00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43240" y="3571876"/>
            <a:ext cx="2475209" cy="30106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 descr="C:\Users\Рафас Билалов\Desktop\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15074" y="3595435"/>
            <a:ext cx="2357454" cy="3037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Picture 2" descr="C:\Users\Рафас Билалов\Desktop\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293029" y="222916"/>
            <a:ext cx="2279499" cy="31346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13119"/>
            <a:ext cx="4429156" cy="62806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357290" y="4929198"/>
            <a:ext cx="61436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Учащиеся школы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Самигуллина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Сюмбель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Гиниятов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Раяз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Низамова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Элина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призеры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Всероссийского конкурса Благотворительного фонда поддержки детей пострадавших в ДТП имени «Наташи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Едыкиной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», приуроченный ко Всемирному дню памяти жертв ДТП.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Ноябрь 2025 г.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9" y="214291"/>
            <a:ext cx="2786081" cy="393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214290"/>
            <a:ext cx="2765233" cy="3904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285728"/>
            <a:ext cx="2694628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2121"/>
            <a:ext cx="2465253" cy="3488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08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0"/>
            <a:ext cx="2500330" cy="3477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09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3571876"/>
            <a:ext cx="4246429" cy="3032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43042" y="1643050"/>
            <a:ext cx="37862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https://vk.ru/wall-216704434_1849</a:t>
            </a:r>
            <a:endParaRPr lang="en-US" dirty="0" smtClean="0"/>
          </a:p>
          <a:p>
            <a:r>
              <a:rPr lang="ru-RU" dirty="0" smtClean="0"/>
              <a:t>ссылка на видеоролик опубликованный на сайте школы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71604" y="642918"/>
            <a:ext cx="5572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Ссылки к информации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43042" y="3143248"/>
            <a:ext cx="42862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 smtClean="0">
                <a:hlinkClick r:id="rId3"/>
              </a:rPr>
              <a:t>https://edu.tatar.ru/alkeevo/n-alkeevo/sch/page5783890.htm</a:t>
            </a:r>
            <a:r>
              <a:rPr lang="ru-RU" u="sng" dirty="0" smtClean="0"/>
              <a:t> ссылка на авторскую программу  опубликованная на сайте школы на платформе </a:t>
            </a:r>
            <a:r>
              <a:rPr lang="en-US" u="sng" dirty="0" smtClean="0"/>
              <a:t>edu.tatar.ru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Picture 1" descr="C:\Users\Рафас Билалов\Desktop\лист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4200083" cy="6143668"/>
          </a:xfrm>
          <a:prstGeom prst="rect">
            <a:avLst/>
          </a:prstGeom>
          <a:noFill/>
        </p:spPr>
      </p:pic>
      <p:pic>
        <p:nvPicPr>
          <p:cNvPr id="73730" name="Picture 2" descr="C:\Users\Рафас Билалов\Desktop\лист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57166"/>
            <a:ext cx="4148129" cy="59293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C:\Users\Рафас Билалов\Desktop\IMG-20250314-WA00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142844" y="1500174"/>
            <a:ext cx="3929090" cy="38787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  <a:scene3d>
            <a:camera prst="perspectiveFront"/>
            <a:lightRig rig="threePt" dir="t"/>
          </a:scene3d>
        </p:spPr>
      </p:pic>
      <p:sp>
        <p:nvSpPr>
          <p:cNvPr id="3" name="Прямоугольник 2"/>
          <p:cNvSpPr/>
          <p:nvPr/>
        </p:nvSpPr>
        <p:spPr>
          <a:xfrm>
            <a:off x="4000496" y="357166"/>
            <a:ext cx="4714908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Закирова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Ляйсиря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Рафисовна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Звание: лейтенант внутренний службы.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Окончила: Казанский институт (филиал) федерального государственного бюджетного образовательного учреждения высшего образования «Всероссийский государственный университет юстиции (РПА Минюста России)» по специальности: Правовое обеспечение национальной безопасности 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Место работы: Казанское линейное управление МВД России на транспорте.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Должность : Специалист отделения материально технического и хозяйственного обеспечения Казанского ЛУ МВД России на транспорте.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Бывший член кружка «Безопасное колесо»,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Ляйсиря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Рафисовна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неоднократный призер Республиканского конкурса «Безопасное колесо» в 2010-2012 гг.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C:\Users\Рафас Билалов\Desktop\2025-03-14_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852826" y="-281379"/>
            <a:ext cx="2643206" cy="363454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2227" name="Picture 3" descr="C:\Users\Рафас Билалов\Desktop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340024" y="-267983"/>
            <a:ext cx="2571770" cy="353631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2228" name="Picture 4" descr="C:\Users\Рафас Билалов\Desktop\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3071810"/>
            <a:ext cx="3175044" cy="355989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2229" name="Picture 5" descr="C:\Users\Рафас Билалов\Desktop\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3071810"/>
            <a:ext cx="3286148" cy="36237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928662" y="142852"/>
            <a:ext cx="785818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Информация о наличии  в ОО кабинета по БДД, уголка безопасности ДД, площадки с дорожной разметкой, схемы безопасного маршрута движения к школе и обратно, организация их работы.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школе имеется: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Кабинет по БДД.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Уголки по БДД, где отражаются все нормативные документы, план работы отряда ЮИД, рекомендации для детей и родителей.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9" name="Picture 7" descr="DSC010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1643050"/>
            <a:ext cx="2693987" cy="19083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28678" name="Picture 6" descr="DSC0104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1643050"/>
            <a:ext cx="2539999" cy="19256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28676" name="Picture 4" descr="DSC0104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143380"/>
            <a:ext cx="2819400" cy="1866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28675" name="Picture 3" descr="DSC0104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1643050"/>
            <a:ext cx="2845247" cy="19621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sp>
        <p:nvSpPr>
          <p:cNvPr id="2868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2416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82" name="Rectangle 10"/>
          <p:cNvSpPr>
            <a:spLocks noChangeArrowheads="1"/>
          </p:cNvSpPr>
          <p:nvPr/>
        </p:nvSpPr>
        <p:spPr bwMode="auto">
          <a:xfrm>
            <a:off x="0" y="44132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0" y="48704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684" name="Rectangle 12"/>
          <p:cNvSpPr>
            <a:spLocks noChangeArrowheads="1"/>
          </p:cNvSpPr>
          <p:nvPr/>
        </p:nvSpPr>
        <p:spPr bwMode="auto">
          <a:xfrm>
            <a:off x="0" y="7194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685" name="Rectangle 13"/>
          <p:cNvSpPr>
            <a:spLocks noChangeArrowheads="1"/>
          </p:cNvSpPr>
          <p:nvPr/>
        </p:nvSpPr>
        <p:spPr bwMode="auto">
          <a:xfrm>
            <a:off x="0" y="9328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86" name="Picture 14" descr="DSC0104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86116" y="4143380"/>
            <a:ext cx="2643206" cy="18192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28687" name="Picture 15" descr="DSC0104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43636" y="4143380"/>
            <a:ext cx="2806700" cy="1857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928662" y="142852"/>
            <a:ext cx="714380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 по организации занятий с велосипедистами на базе МБОУ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Нижнеалькевская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СОШ»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Алькеевского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МР.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неделю проводится 3 часа.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учебный год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144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часа.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31162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0" y="6248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ctr"/>
              </a:tabLst>
            </a:pP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</a:t>
            </a:r>
            <a:endParaRPr kumimoji="0" lang="ru-RU" sz="1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0213" algn="ctr"/>
              </a:tabLst>
            </a:pP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8" descr="C:\Users\Рафас Билалов\Desktop\фото\ФОТО БК\DSC088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1142984"/>
            <a:ext cx="3929090" cy="26154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74754" name="Picture 2" descr="C:\Users\49A5~1\AppData\Local\Temp\Rar$DIa7288.33841\IMG_20241205_10334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0311" y="3929066"/>
            <a:ext cx="3650251" cy="23574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  <a:scene3d>
            <a:camera prst="perspectiveContrastingRightFacing"/>
            <a:lightRig rig="threePt" dir="t"/>
          </a:scene3d>
        </p:spPr>
      </p:pic>
      <p:pic>
        <p:nvPicPr>
          <p:cNvPr id="74756" name="Picture 4" descr="C:\Users\49A5~1\AppData\Local\Temp\Rar$DIa7288.1038\IMG_20241205_10350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90863" y="3929066"/>
            <a:ext cx="3467351" cy="23693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  <a:scene3d>
            <a:camera prst="perspectiveHeroicExtremeLeftFacing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C:\Users\Рафас Билалов\Desktop\фото\безопасное колесо-20\DSC005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3831" y="500042"/>
            <a:ext cx="3908724" cy="26018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  <a:scene3d>
            <a:camera prst="perspectiveContrastingRightFacing"/>
            <a:lightRig rig="threePt" dir="t"/>
          </a:scene3d>
        </p:spPr>
      </p:pic>
      <p:pic>
        <p:nvPicPr>
          <p:cNvPr id="70659" name="Picture 3" descr="C:\Users\Рафас Билалов\Desktop\фото\безопасное колесо-20\DSC005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3571876"/>
            <a:ext cx="3970780" cy="27146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  <a:scene3d>
            <a:camera prst="perspectiveHeroicExtremeLeftFacing"/>
            <a:lightRig rig="threePt" dir="t"/>
          </a:scene3d>
        </p:spPr>
      </p:pic>
      <p:pic>
        <p:nvPicPr>
          <p:cNvPr id="73730" name="Picture 2" descr="C:\Users\49A5~1\AppData\Local\Temp\Rar$DIa7288.38067\IMG-20250417-WA008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214290"/>
            <a:ext cx="3342188" cy="25066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  <a:scene3d>
            <a:camera prst="perspectiveHeroicExtremeLeftFacing"/>
            <a:lightRig rig="threePt" dir="t"/>
          </a:scene3d>
        </p:spPr>
      </p:pic>
      <p:pic>
        <p:nvPicPr>
          <p:cNvPr id="73732" name="Picture 4" descr="C:\Users\49A5~1\AppData\Local\Temp\Rar$DIa7288.48865\IMG_20250609_10203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6785" y="3529782"/>
            <a:ext cx="3770901" cy="28281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  <a:scene3d>
            <a:camera prst="perspectiveContrastingRightFacing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1"/>
          <p:cNvSpPr>
            <a:spLocks noChangeArrowheads="1"/>
          </p:cNvSpPr>
          <p:nvPr/>
        </p:nvSpPr>
        <p:spPr bwMode="auto">
          <a:xfrm>
            <a:off x="0" y="214290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b="1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Республиканский конкурс </a:t>
            </a:r>
            <a:endParaRPr kumimoji="0" lang="ru-RU" altLang="zh-CN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«Старты поколений». Муниципальный</a:t>
            </a:r>
            <a:r>
              <a:rPr kumimoji="0" lang="ru-RU" altLang="zh-CN" b="1" i="0" u="none" strike="noStrike" cap="none" normalizeH="0" dirty="0" smtClean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этап. 09.09.2025 г</a:t>
            </a:r>
            <a:r>
              <a:rPr kumimoji="0" lang="ru-RU" altLang="zh-CN" sz="1400" b="0" i="0" u="none" strike="noStrike" cap="none" normalizeH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8851" name="Picture 3" descr="C:\Users\49A5~1\AppData\Local\Temp\Rar$DIa12068.43953\IMG_20250819_0958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00174"/>
            <a:ext cx="3000396" cy="40005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78853" name="Picture 5" descr="C:\Users\49A5~1\AppData\Local\Temp\Rar$DIa12068.49488\IMG_20250819_1248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1500174"/>
            <a:ext cx="5143536" cy="38576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1385</TotalTime>
  <Words>1629</Words>
  <Application>Microsoft Office PowerPoint</Application>
  <PresentationFormat>Экран (4:3)</PresentationFormat>
  <Paragraphs>194</Paragraphs>
  <Slides>28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Рафас Билалов</dc:creator>
  <cp:lastModifiedBy>Рафас Билалов</cp:lastModifiedBy>
  <cp:revision>146</cp:revision>
  <dcterms:created xsi:type="dcterms:W3CDTF">2024-06-01T04:50:35Z</dcterms:created>
  <dcterms:modified xsi:type="dcterms:W3CDTF">2026-03-30T09:46:40Z</dcterms:modified>
</cp:coreProperties>
</file>